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6" r:id="rId2"/>
    <p:sldId id="283" r:id="rId3"/>
    <p:sldId id="279" r:id="rId4"/>
    <p:sldId id="284" r:id="rId5"/>
    <p:sldId id="285" r:id="rId6"/>
    <p:sldId id="282" r:id="rId7"/>
    <p:sldId id="257" r:id="rId8"/>
    <p:sldId id="258" r:id="rId9"/>
    <p:sldId id="265" r:id="rId10"/>
    <p:sldId id="266" r:id="rId11"/>
    <p:sldId id="267" r:id="rId12"/>
    <p:sldId id="287" r:id="rId13"/>
    <p:sldId id="268" r:id="rId14"/>
    <p:sldId id="269" r:id="rId15"/>
    <p:sldId id="270" r:id="rId16"/>
    <p:sldId id="271" r:id="rId17"/>
    <p:sldId id="272" r:id="rId18"/>
    <p:sldId id="273" r:id="rId19"/>
    <p:sldId id="259" r:id="rId20"/>
    <p:sldId id="260" r:id="rId21"/>
    <p:sldId id="262" r:id="rId22"/>
    <p:sldId id="264" r:id="rId23"/>
    <p:sldId id="274" r:id="rId24"/>
    <p:sldId id="275" r:id="rId25"/>
    <p:sldId id="276" r:id="rId26"/>
    <p:sldId id="277" r:id="rId27"/>
    <p:sldId id="286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576" autoAdjust="0"/>
  </p:normalViewPr>
  <p:slideViewPr>
    <p:cSldViewPr>
      <p:cViewPr>
        <p:scale>
          <a:sx n="80" d="100"/>
          <a:sy n="80" d="100"/>
        </p:scale>
        <p:origin x="-48" y="4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183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AA25D-2C7C-4D28-9B4D-B24BB33E5C3B}" type="datetimeFigureOut">
              <a:rPr lang="fr-BE" smtClean="0"/>
              <a:t>5/07/2011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AD781-8C6B-4719-8AA3-ECCCED383FC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31081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flatTx/>
          </a:bodyPr>
          <a:lstStyle>
            <a:lvl1pPr algn="ctr" rtl="0">
              <a:spcBef>
                <a:spcPct val="0"/>
              </a:spcBef>
              <a:buNone/>
              <a:defRPr sz="5600" b="0">
                <a:ln>
                  <a:noFill/>
                </a:ln>
                <a:solidFill>
                  <a:schemeClr val="accent1">
                    <a:alpha val="7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 hasCustomPrompt="1"/>
          </p:nvPr>
        </p:nvSpPr>
        <p:spPr>
          <a:xfrm>
            <a:off x="533400" y="5085184"/>
            <a:ext cx="7854696" cy="1296144"/>
          </a:xfrm>
        </p:spPr>
        <p:txBody>
          <a:bodyPr lIns="0" rIns="18288">
            <a:normAutofit/>
          </a:bodyPr>
          <a:lstStyle>
            <a:lvl1pPr marL="0" marR="45720" indent="0" algn="ctr" eaLnBrk="1" latinLnBrk="0" hangingPunct="1">
              <a:buNone/>
              <a:defRPr sz="1600">
                <a:solidFill>
                  <a:schemeClr val="accent2"/>
                </a:solidFill>
                <a:latin typeface="Cambria" pitchFamily="18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lvl="0" eaLnBrk="1" latinLnBrk="0" hangingPunct="1"/>
            <a:r>
              <a:rPr kumimoji="0" lang="fr-FR" dirty="0" smtClean="0"/>
              <a:t>Modifiez les styles du texte du masque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96660082-48BA-43B2-8A3A-F6C285DC78A5}" type="datetime1">
              <a:rPr lang="fr-BE" smtClean="0"/>
              <a:t>5/07/2011</a:t>
            </a:fld>
            <a:endParaRPr lang="fr-BE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BE" dirty="0" err="1" smtClean="0"/>
              <a:t>Tricud</a:t>
            </a:r>
            <a:r>
              <a:rPr lang="fr-BE" dirty="0" smtClean="0"/>
              <a:t> – migration &amp; changement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9B26FF8A-6B1F-4538-834D-2F231EF32727}" type="slidenum">
              <a:rPr lang="fr-BE" smtClean="0"/>
              <a:pPr/>
              <a:t>‹N°›</a:t>
            </a:fld>
            <a:endParaRPr lang="fr-BE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301" y="3501008"/>
            <a:ext cx="1583847" cy="144016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dirty="0" smtClean="0"/>
              <a:t>Modifiez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B365-581F-47BF-AD25-513FC340ECEA}" type="datetime1">
              <a:rPr lang="fr-BE" smtClean="0"/>
              <a:t>5/07/2011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err="1" smtClean="0"/>
              <a:t>Tricud</a:t>
            </a:r>
            <a:r>
              <a:rPr lang="fr-BE" dirty="0" smtClean="0"/>
              <a:t> – migration &amp; changement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FF8A-6B1F-4538-834D-2F231EF3272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85CC-5BDA-4FEE-8BA2-D3FB21B2A877}" type="datetime1">
              <a:rPr lang="fr-BE" smtClean="0"/>
              <a:t>5/07/2011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err="1" smtClean="0"/>
              <a:t>Tricud</a:t>
            </a:r>
            <a:r>
              <a:rPr lang="fr-BE" dirty="0" smtClean="0"/>
              <a:t> – migration &amp; changement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FF8A-6B1F-4538-834D-2F231EF3272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alpha val="70000"/>
                  </a:schemeClr>
                </a:solidFill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mbria" pitchFamily="18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  <a:latin typeface="Cambria" pitchFamily="18" charset="0"/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  <a:latin typeface="Cambria" pitchFamily="18" charset="0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Cambria" pitchFamily="18" charset="0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  <a:latin typeface="Cambria" pitchFamily="18" charset="0"/>
              </a:defRPr>
            </a:lvl5pPr>
          </a:lstStyle>
          <a:p>
            <a:pPr lvl="0" eaLnBrk="1" latinLnBrk="0" hangingPunct="1"/>
            <a:r>
              <a:rPr lang="fr-FR" dirty="0" smtClean="0"/>
              <a:t>Modifiez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E623-246F-49FC-AA22-2BD417DC580E}" type="datetime1">
              <a:rPr lang="fr-BE" smtClean="0"/>
              <a:t>5/07/2011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err="1" smtClean="0"/>
              <a:t>Tricud</a:t>
            </a:r>
            <a:r>
              <a:rPr lang="fr-BE" dirty="0" smtClean="0"/>
              <a:t> – migration &amp; changement</a:t>
            </a:r>
            <a:endParaRPr lang="fr-BE" dirty="0"/>
          </a:p>
        </p:txBody>
      </p:sp>
      <p:sp>
        <p:nvSpPr>
          <p:cNvPr id="9" name="Slide Number Placeholder 26"/>
          <p:cNvSpPr txBox="1">
            <a:spLocks/>
          </p:cNvSpPr>
          <p:nvPr userDrawn="1"/>
        </p:nvSpPr>
        <p:spPr>
          <a:xfrm>
            <a:off x="8748464" y="5296123"/>
            <a:ext cx="432048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fr-FR"/>
            </a:defPPr>
            <a:lvl1pPr marL="0" algn="l" defTabSz="914400" rtl="0" eaLnBrk="1" latinLnBrk="0" hangingPunct="1">
              <a:defRPr kumimoji="0" sz="10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6FF8A-6B1F-4538-834D-2F231EF3272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flatTx/>
          </a:bodyPr>
          <a:lstStyle>
            <a:lvl1pPr algn="l" rtl="0">
              <a:spcBef>
                <a:spcPct val="0"/>
              </a:spcBef>
              <a:buNone/>
              <a:defRPr lang="en-US" sz="5600" b="0" cap="none" baseline="0" dirty="0">
                <a:ln w="635">
                  <a:noFill/>
                </a:ln>
                <a:solidFill>
                  <a:schemeClr val="accent2">
                    <a:alpha val="7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>
                    <a:lumMod val="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dirty="0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D5F8C-72CA-4452-8E2C-31F349CD3309}" type="datetime1">
              <a:rPr lang="fr-BE" smtClean="0"/>
              <a:t>5/07/2011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err="1" smtClean="0"/>
              <a:t>Tricud</a:t>
            </a:r>
            <a:r>
              <a:rPr lang="fr-BE" dirty="0" smtClean="0"/>
              <a:t> – migration &amp; changement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FF8A-6B1F-4538-834D-2F231EF32727}" type="slidenum">
              <a:rPr lang="fr-BE" smtClean="0"/>
              <a:t>‹N°›</a:t>
            </a:fld>
            <a:endParaRPr lang="fr-B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dirty="0" smtClean="0"/>
              <a:t>Modifiez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1A74-E114-45E3-BC14-5BDEE9EAE6B4}" type="datetime1">
              <a:rPr lang="fr-BE" smtClean="0"/>
              <a:t>5/07/2011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err="1" smtClean="0"/>
              <a:t>Tricud</a:t>
            </a:r>
            <a:r>
              <a:rPr lang="fr-BE" dirty="0" smtClean="0"/>
              <a:t> – migration &amp; changement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FF8A-6B1F-4538-834D-2F231EF3272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dirty="0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0" cap="none" baseline="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dirty="0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dirty="0" smtClean="0"/>
              <a:t>Modifiez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4E52-8F95-4B1F-933B-71E776B6557E}" type="datetime1">
              <a:rPr lang="fr-BE" smtClean="0"/>
              <a:t>5/07/2011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err="1" smtClean="0"/>
              <a:t>Tricud</a:t>
            </a:r>
            <a:r>
              <a:rPr lang="fr-BE" dirty="0" smtClean="0"/>
              <a:t> – migration &amp; changement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FF8A-6B1F-4538-834D-2F231EF3272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accent1">
                    <a:alpha val="7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7E62-B99C-452A-A113-C5D154A6D3C8}" type="datetime1">
              <a:rPr lang="fr-BE" smtClean="0"/>
              <a:t>5/07/2011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err="1" smtClean="0"/>
              <a:t>Tricud</a:t>
            </a:r>
            <a:r>
              <a:rPr lang="fr-BE" dirty="0" smtClean="0"/>
              <a:t> – migration &amp; changement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FF8A-6B1F-4538-834D-2F231EF3272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8AC3-6A84-434C-96FA-6742088639B9}" type="datetime1">
              <a:rPr lang="fr-BE" smtClean="0"/>
              <a:t>5/07/2011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err="1" smtClean="0"/>
              <a:t>Tricud</a:t>
            </a:r>
            <a:r>
              <a:rPr lang="fr-BE" dirty="0" smtClean="0"/>
              <a:t> – migration &amp; changement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FF8A-6B1F-4538-834D-2F231EF3272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accent1">
                    <a:alpha val="7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dirty="0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17CA-0E17-42F7-81C9-A7950850FEA3}" type="datetime1">
              <a:rPr lang="fr-BE" smtClean="0"/>
              <a:t>5/07/2011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err="1" smtClean="0"/>
              <a:t>Tricud</a:t>
            </a:r>
            <a:r>
              <a:rPr lang="fr-BE" dirty="0" smtClean="0"/>
              <a:t> – migration &amp; changement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FF8A-6B1F-4538-834D-2F231EF3272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0">
                <a:solidFill>
                  <a:schemeClr val="accent1">
                    <a:alpha val="70000"/>
                  </a:schemeClr>
                </a:solidFill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dirty="0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4F5A7F6D-5E02-4185-885B-A0810F5DCADD}" type="datetime1">
              <a:rPr lang="fr-BE" smtClean="0"/>
              <a:t>5/07/2011</a:t>
            </a:fld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dirty="0" smtClean="0"/>
              <a:t>Cliquez sur l'icône pour ajouter une image</a:t>
            </a:r>
            <a:endParaRPr kumimoji="0" lang="en-US" dirty="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Slide Number Placeholder 26"/>
          <p:cNvSpPr txBox="1">
            <a:spLocks/>
          </p:cNvSpPr>
          <p:nvPr userDrawn="1"/>
        </p:nvSpPr>
        <p:spPr>
          <a:xfrm>
            <a:off x="8748464" y="5296123"/>
            <a:ext cx="432048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fr-FR"/>
            </a:defPPr>
            <a:lvl1pPr marL="0" algn="l" defTabSz="914400" rtl="0" eaLnBrk="1" latinLnBrk="0" hangingPunct="1">
              <a:defRPr kumimoji="0" sz="10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6FF8A-6B1F-4538-834D-2F231EF32727}" type="slidenum">
              <a:rPr lang="fr-BE" smtClean="0"/>
              <a:pPr/>
              <a:t>‹N°›</a:t>
            </a:fld>
            <a:endParaRPr lang="fr-BE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734" y="6263789"/>
            <a:ext cx="514694" cy="468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BE" smtClean="0"/>
              <a:t>Tricud – migration &amp; changement</a:t>
            </a:r>
            <a:endParaRPr lang="fr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dirty="0" smtClean="0"/>
              <a:t>Modifiez les styles du texte du masque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  <a:p>
            <a:pPr lvl="3" eaLnBrk="1" latinLnBrk="0" hangingPunct="1"/>
            <a:r>
              <a:rPr kumimoji="0" lang="fr-FR" dirty="0" smtClean="0"/>
              <a:t>Quatrième niveau</a:t>
            </a:r>
          </a:p>
          <a:p>
            <a:pPr lvl="4" eaLnBrk="1" latinLnBrk="0" hangingPunct="1"/>
            <a:r>
              <a:rPr kumimoji="0" lang="fr-FR" dirty="0" smtClean="0"/>
              <a:t>Cinquième niveau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AE409BCA-6C93-47D1-8E5C-BF9265CC7961}" type="datetime1">
              <a:rPr lang="fr-BE" smtClean="0"/>
              <a:t>5/07/2011</a:t>
            </a:fld>
            <a:endParaRPr lang="fr-BE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012160" y="6356350"/>
            <a:ext cx="2279574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BE" dirty="0" err="1" smtClean="0"/>
              <a:t>Tricud</a:t>
            </a:r>
            <a:r>
              <a:rPr lang="fr-BE" dirty="0" smtClean="0"/>
              <a:t> – migration &amp; changement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748464" y="5296123"/>
            <a:ext cx="432048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0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9B26FF8A-6B1F-4538-834D-2F231EF32727}" type="slidenum">
              <a:rPr lang="fr-BE" smtClean="0"/>
              <a:pPr/>
              <a:t>‹N°›</a:t>
            </a:fld>
            <a:endParaRPr lang="fr-BE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734" y="6263789"/>
            <a:ext cx="514694" cy="46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accent1">
              <a:alpha val="7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bg1">
              <a:lumMod val="50000"/>
            </a:schemeClr>
          </a:solidFill>
          <a:latin typeface="Cambria" pitchFamily="18" charset="0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bg1">
              <a:lumMod val="50000"/>
            </a:schemeClr>
          </a:solidFill>
          <a:latin typeface="Cambria" pitchFamily="18" charset="0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bg1">
              <a:lumMod val="50000"/>
            </a:schemeClr>
          </a:solidFill>
          <a:latin typeface="Cambria" pitchFamily="18" charset="0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bg1">
              <a:lumMod val="50000"/>
            </a:schemeClr>
          </a:solidFill>
          <a:latin typeface="Cambria" pitchFamily="18" charset="0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bg1">
              <a:lumMod val="50000"/>
            </a:schemeClr>
          </a:solidFill>
          <a:latin typeface="Cambria" pitchFamily="18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dd.opinionline.be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Enquête </a:t>
            </a:r>
            <a:r>
              <a:rPr lang="fr-BE" dirty="0" err="1" smtClean="0"/>
              <a:t>Tricud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fr-BE" sz="2700" dirty="0" smtClean="0"/>
              <a:t>Les représentations sociales du groupe majoritaire concernant les minorités issues de l’immigration</a:t>
            </a:r>
            <a:endParaRPr lang="fr-BE" sz="27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 err="1"/>
              <a:t>Transnationalisme</a:t>
            </a:r>
            <a:r>
              <a:rPr lang="fr-BE" dirty="0"/>
              <a:t>, dynamique des identités et diversification culturelle 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>dans </a:t>
            </a:r>
            <a:r>
              <a:rPr lang="fr-BE" dirty="0"/>
              <a:t>les villes post-migratoires </a:t>
            </a:r>
          </a:p>
          <a:p>
            <a:r>
              <a:rPr lang="fr-BE" sz="1200" i="1" dirty="0">
                <a:solidFill>
                  <a:schemeClr val="tx1">
                    <a:lumMod val="50000"/>
                  </a:schemeClr>
                </a:solidFill>
              </a:rPr>
              <a:t>Programme de recherche financé  avec le support de la Communauté française de Belgique - Actions de recherche concertées  - Académie </a:t>
            </a:r>
            <a:r>
              <a:rPr lang="fr-BE" sz="1200" i="1" dirty="0" smtClean="0">
                <a:solidFill>
                  <a:schemeClr val="tx1">
                    <a:lumMod val="50000"/>
                  </a:schemeClr>
                </a:solidFill>
              </a:rPr>
              <a:t>Wallonie-Europe</a:t>
            </a:r>
            <a:endParaRPr lang="fr-BE" sz="1200" i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err="1" smtClean="0"/>
              <a:t>Tricud</a:t>
            </a:r>
            <a:r>
              <a:rPr lang="fr-BE" dirty="0" smtClean="0"/>
              <a:t> – migration &amp; changement</a:t>
            </a:r>
          </a:p>
        </p:txBody>
      </p:sp>
    </p:spTree>
    <p:extLst>
      <p:ext uri="{BB962C8B-B14F-4D97-AF65-F5344CB8AC3E}">
        <p14:creationId xmlns:p14="http://schemas.microsoft.com/office/powerpoint/2010/main" val="228283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Contacts  (2)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Tricud – migration &amp; changement</a:t>
            </a:r>
            <a:endParaRPr lang="fr-BE" dirty="0"/>
          </a:p>
        </p:txBody>
      </p:sp>
      <p:sp>
        <p:nvSpPr>
          <p:cNvPr id="5" name="ZoneTexte 4"/>
          <p:cNvSpPr txBox="1"/>
          <p:nvPr/>
        </p:nvSpPr>
        <p:spPr>
          <a:xfrm>
            <a:off x="611560" y="5877272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dirty="0" smtClean="0">
                <a:latin typeface="+mj-lt"/>
              </a:rPr>
              <a:t>Score allant de 1 à 4  (1 étant certainement pas, 2 probablement pas, 3 probablement et 4 certainement)</a:t>
            </a:r>
            <a:endParaRPr lang="fr-FR" sz="1200" dirty="0">
              <a:latin typeface="+mj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452320" y="5638621"/>
            <a:ext cx="15473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p. 0,001 </a:t>
            </a:r>
          </a:p>
          <a:p>
            <a:endParaRPr lang="fr-FR" sz="105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54" y="1597226"/>
            <a:ext cx="3639627" cy="404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08662"/>
            <a:ext cx="3179489" cy="4063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31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Distance culturelle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Tricud – migration &amp; changement</a:t>
            </a:r>
            <a:endParaRPr lang="fr-BE" dirty="0"/>
          </a:p>
        </p:txBody>
      </p:sp>
      <p:sp>
        <p:nvSpPr>
          <p:cNvPr id="6" name="ZoneTexte 5"/>
          <p:cNvSpPr txBox="1"/>
          <p:nvPr/>
        </p:nvSpPr>
        <p:spPr>
          <a:xfrm>
            <a:off x="5076056" y="2780928"/>
            <a:ext cx="3744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latin typeface="+mj-lt"/>
              </a:rPr>
              <a:t>Score allant de 1 à 4  (1 étant pas du tout différent, 2 plutôt pas différent, 3 plutôt différent et 4très différent</a:t>
            </a:r>
            <a:endParaRPr lang="fr-FR" sz="1400" dirty="0">
              <a:latin typeface="+mj-lt"/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01" y="1844824"/>
            <a:ext cx="4133215" cy="389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69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r>
              <a:rPr lang="fr-FR" sz="2800" dirty="0"/>
              <a:t>Distance culturelle </a:t>
            </a:r>
            <a:r>
              <a:rPr lang="fr-FR" sz="2800" dirty="0" smtClean="0"/>
              <a:t>(3)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Tricud – migration &amp; changement</a:t>
            </a:r>
            <a:endParaRPr lang="fr-B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5486796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140968"/>
            <a:ext cx="2462630" cy="116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59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r>
              <a:rPr lang="fr-FR" sz="2800" dirty="0"/>
              <a:t>Distance </a:t>
            </a:r>
            <a:r>
              <a:rPr lang="fr-FR" sz="2800" dirty="0" smtClean="0"/>
              <a:t>culturelle (</a:t>
            </a:r>
            <a:r>
              <a:rPr lang="fr-FR" sz="2800" dirty="0"/>
              <a:t>2</a:t>
            </a:r>
            <a:r>
              <a:rPr lang="fr-FR" sz="2800" dirty="0" smtClean="0"/>
              <a:t>)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Tricud – migration &amp; changement</a:t>
            </a:r>
            <a:endParaRPr lang="fr-BE" dirty="0"/>
          </a:p>
        </p:txBody>
      </p:sp>
      <p:sp>
        <p:nvSpPr>
          <p:cNvPr id="6" name="ZoneTexte 5"/>
          <p:cNvSpPr txBox="1"/>
          <p:nvPr/>
        </p:nvSpPr>
        <p:spPr>
          <a:xfrm>
            <a:off x="955940" y="5947538"/>
            <a:ext cx="15473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p. 0,008 </a:t>
            </a:r>
          </a:p>
          <a:p>
            <a:r>
              <a:rPr lang="fr-FR" sz="1050" dirty="0" smtClean="0"/>
              <a:t>p. 0,023</a:t>
            </a:r>
            <a:endParaRPr lang="fr-FR" sz="1050" dirty="0"/>
          </a:p>
        </p:txBody>
      </p:sp>
      <p:sp>
        <p:nvSpPr>
          <p:cNvPr id="7" name="ZoneTexte 6"/>
          <p:cNvSpPr txBox="1"/>
          <p:nvPr/>
        </p:nvSpPr>
        <p:spPr>
          <a:xfrm>
            <a:off x="6084168" y="2636912"/>
            <a:ext cx="216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+mj-lt"/>
              </a:rPr>
              <a:t>Pas de différence significative avec l’âge, le sexe et la région.</a:t>
            </a:r>
            <a:endParaRPr lang="fr-FR" sz="1400" dirty="0">
              <a:latin typeface="+mj-lt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42" y="1916832"/>
            <a:ext cx="4275997" cy="383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24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Culture et religions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Tricud – migration &amp; changement</a:t>
            </a:r>
            <a:endParaRPr lang="fr-BE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5901439" cy="401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63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r>
              <a:rPr lang="fr-FR" sz="2800" dirty="0"/>
              <a:t>Culture et </a:t>
            </a:r>
            <a:r>
              <a:rPr lang="fr-FR" sz="2800" dirty="0" smtClean="0"/>
              <a:t>religions (2)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Tricud – migration &amp; changement</a:t>
            </a:r>
            <a:endParaRPr lang="fr-BE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5303377" cy="342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83568" y="5229200"/>
            <a:ext cx="15473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p. 0,004 </a:t>
            </a:r>
          </a:p>
          <a:p>
            <a:endParaRPr lang="fr-FR" sz="1050" dirty="0"/>
          </a:p>
        </p:txBody>
      </p:sp>
      <p:sp>
        <p:nvSpPr>
          <p:cNvPr id="7" name="ZoneTexte 6"/>
          <p:cNvSpPr txBox="1"/>
          <p:nvPr/>
        </p:nvSpPr>
        <p:spPr>
          <a:xfrm>
            <a:off x="6444208" y="2276872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+mj-lt"/>
              </a:rPr>
              <a:t>Pas de différence significative avec l’âge, le sexe, le diplôme, et la région.</a:t>
            </a:r>
            <a:endParaRPr lang="fr-FR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531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r>
              <a:rPr lang="fr-FR" sz="2800" dirty="0"/>
              <a:t>Culture et </a:t>
            </a:r>
            <a:r>
              <a:rPr lang="fr-FR" sz="2800" dirty="0" smtClean="0"/>
              <a:t>religions (3)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Tricud – migration &amp; changement</a:t>
            </a:r>
            <a:endParaRPr lang="fr-BE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6320813" cy="247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04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r>
              <a:rPr lang="fr-FR" sz="2800" dirty="0"/>
              <a:t>Culture et religions </a:t>
            </a:r>
            <a:r>
              <a:rPr lang="fr-FR" sz="2800" dirty="0" smtClean="0"/>
              <a:t>(4)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Tricud – migration &amp; changement</a:t>
            </a:r>
            <a:endParaRPr lang="fr-BE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419051"/>
            <a:ext cx="4428492" cy="528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195736" y="187174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+mj-lt"/>
              </a:rPr>
              <a:t>Cas 1</a:t>
            </a:r>
            <a:endParaRPr lang="fr-FR" sz="1400" b="1" dirty="0">
              <a:latin typeface="+mj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779912" y="187174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+mj-lt"/>
              </a:rPr>
              <a:t>Cas 2</a:t>
            </a:r>
            <a:endParaRPr lang="fr-FR" sz="1400" b="1" dirty="0">
              <a:latin typeface="+mj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71742"/>
            <a:ext cx="3310742" cy="3141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77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76064"/>
          </a:xfrm>
        </p:spPr>
        <p:txBody>
          <a:bodyPr>
            <a:noAutofit/>
          </a:bodyPr>
          <a:lstStyle/>
          <a:p>
            <a:r>
              <a:rPr lang="fr-FR" sz="2800" dirty="0">
                <a:latin typeface="Arial" charset="0"/>
              </a:rPr>
              <a:t>Ethnocentrisme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fr-FR" sz="1400" b="1" dirty="0">
                <a:latin typeface="Arial" charset="0"/>
              </a:rPr>
              <a:t>Q49_QUESTION</a:t>
            </a:r>
            <a:endParaRPr lang="fr-FR" sz="1400" dirty="0">
              <a:latin typeface="Arial" charset="0"/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fr-FR" sz="1400" dirty="0">
                <a:latin typeface="Arial" charset="0"/>
              </a:rPr>
              <a:t>	Supposons que deux travailleurs aient exactement les mêmes caractéristiques, excepté leur origine : l’un est un Belge de souche et l’autre est une personne d’origine étrangère. Si l’un d’eux doit être licencié parce que l’entreprise va mal, lequel, selon vous, doit l’être ?</a:t>
            </a:r>
          </a:p>
          <a:p>
            <a:pPr marL="1371600" lvl="2" indent="-457200"/>
            <a:r>
              <a:rPr lang="fr-FR" sz="1000" dirty="0">
                <a:latin typeface="Arial" charset="0"/>
              </a:rPr>
              <a:t>1. On ne peut faire aucune différence</a:t>
            </a:r>
          </a:p>
          <a:p>
            <a:pPr marL="1371600" lvl="2" indent="-457200"/>
            <a:r>
              <a:rPr lang="fr-FR" sz="1000" dirty="0">
                <a:latin typeface="Arial" charset="0"/>
              </a:rPr>
              <a:t>2. Le travailleur belge </a:t>
            </a:r>
          </a:p>
          <a:p>
            <a:pPr marL="1371600" lvl="2" indent="-457200"/>
            <a:r>
              <a:rPr lang="fr-FR" sz="1000" dirty="0">
                <a:latin typeface="Arial" charset="0"/>
              </a:rPr>
              <a:t>3. Le travailleur d’origine étrangère</a:t>
            </a:r>
          </a:p>
          <a:p>
            <a:pPr marL="1371600" lvl="2" indent="-457200"/>
            <a:r>
              <a:rPr lang="fr-FR" sz="1000" dirty="0">
                <a:latin typeface="Arial" charset="0"/>
              </a:rPr>
              <a:t>77. Ne sait pas</a:t>
            </a:r>
          </a:p>
          <a:p>
            <a:pPr marL="1371600" lvl="2" indent="-457200"/>
            <a:r>
              <a:rPr lang="fr-FR" sz="1000" dirty="0">
                <a:latin typeface="Arial" charset="0"/>
              </a:rPr>
              <a:t>88. Refus</a:t>
            </a:r>
          </a:p>
          <a:p>
            <a:pPr marL="609600" indent="-609600">
              <a:lnSpc>
                <a:spcPct val="130000"/>
              </a:lnSpc>
              <a:spcBef>
                <a:spcPct val="0"/>
              </a:spcBef>
              <a:buFont typeface="Wingdings" pitchFamily="2" charset="2"/>
              <a:buAutoNum type="arabicPeriod"/>
            </a:pPr>
            <a:endParaRPr lang="fr-FR" sz="1400" dirty="0">
              <a:latin typeface="Arial" charset="0"/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fr-FR" sz="1400" b="1" dirty="0">
                <a:latin typeface="Arial" charset="0"/>
              </a:rPr>
              <a:t> Q50_QUESTION</a:t>
            </a:r>
            <a:endParaRPr lang="fr-FR" sz="1400" dirty="0">
              <a:latin typeface="Arial" charset="0"/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fr-FR" sz="1400" dirty="0">
                <a:latin typeface="Arial" charset="0"/>
              </a:rPr>
              <a:t>	Supposez que, lors d’une pénurie de logements sociaux, deux familles attendent un logement. Ces familles sont semblables en tout point, si ce n’est leur origine: l’une est d’origine étrangère, l’autre est d’origine belge. Selon vous, laquelle devrait bénéficier du premier logement qui se libère ?</a:t>
            </a:r>
          </a:p>
          <a:p>
            <a:pPr marL="1371600" lvl="2" indent="-457200"/>
            <a:r>
              <a:rPr lang="fr-FR" sz="1000" dirty="0">
                <a:latin typeface="Arial" charset="0"/>
              </a:rPr>
              <a:t>1. On ne peut faire aucune différence</a:t>
            </a:r>
          </a:p>
          <a:p>
            <a:pPr marL="1371600" lvl="2" indent="-457200"/>
            <a:r>
              <a:rPr lang="fr-FR" sz="1000" dirty="0">
                <a:latin typeface="Arial" charset="0"/>
              </a:rPr>
              <a:t>2. La famille belge</a:t>
            </a:r>
          </a:p>
          <a:p>
            <a:pPr marL="1371600" lvl="2" indent="-457200"/>
            <a:r>
              <a:rPr lang="fr-FR" sz="1000" dirty="0">
                <a:latin typeface="Arial" charset="0"/>
              </a:rPr>
              <a:t>3. La famille appartenant à un groupe ethnique minoritaire</a:t>
            </a:r>
          </a:p>
          <a:p>
            <a:pPr marL="1371600" lvl="2" indent="-457200"/>
            <a:r>
              <a:rPr lang="fr-FR" sz="1000" dirty="0">
                <a:latin typeface="Arial" charset="0"/>
              </a:rPr>
              <a:t>77. Ne sait pas</a:t>
            </a:r>
          </a:p>
          <a:p>
            <a:pPr marL="1371600" lvl="2" indent="-457200"/>
            <a:r>
              <a:rPr lang="fr-FR" sz="1000" dirty="0">
                <a:latin typeface="Arial" charset="0"/>
              </a:rPr>
              <a:t>88. Refus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Tricud – migration &amp; changement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4156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Autofit/>
          </a:bodyPr>
          <a:lstStyle/>
          <a:p>
            <a:r>
              <a:rPr lang="fr-FR" sz="2800" dirty="0">
                <a:latin typeface="Arial" charset="0"/>
              </a:rPr>
              <a:t>Ethnocentrisme</a:t>
            </a:r>
            <a:r>
              <a:rPr lang="fr-FR" sz="2800" dirty="0" smtClean="0">
                <a:latin typeface="Arial" charset="0"/>
              </a:rPr>
              <a:t> (</a:t>
            </a:r>
            <a:r>
              <a:rPr lang="fr-FR" sz="2800" dirty="0">
                <a:latin typeface="Arial" charset="0"/>
              </a:rPr>
              <a:t>2</a:t>
            </a:r>
            <a:r>
              <a:rPr lang="fr-FR" sz="2800" dirty="0" smtClean="0">
                <a:latin typeface="Arial" charset="0"/>
              </a:rPr>
              <a:t>)</a:t>
            </a:r>
            <a:endParaRPr lang="fr-FR" sz="2800" dirty="0">
              <a:latin typeface="Arial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53883"/>
            <a:ext cx="3491880" cy="359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30984"/>
            <a:ext cx="3317790" cy="464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18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300976"/>
          </a:xfrm>
        </p:spPr>
        <p:txBody>
          <a:bodyPr>
            <a:normAutofit/>
          </a:bodyPr>
          <a:lstStyle/>
          <a:p>
            <a:pPr algn="ctr"/>
            <a:r>
              <a:rPr lang="fr-FR" sz="6600" dirty="0" smtClean="0"/>
              <a:t>Base de questions</a:t>
            </a:r>
            <a:br>
              <a:rPr lang="fr-FR" sz="6600" dirty="0" smtClean="0"/>
            </a:br>
            <a:endParaRPr lang="fr-FR" sz="4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Tricud – migration &amp; changement</a:t>
            </a:r>
            <a:endParaRPr lang="fr-BE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403188" y="3284984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(Sisyphe)</a:t>
            </a:r>
            <a:r>
              <a:rPr lang="fr-FR" sz="2800" dirty="0">
                <a:latin typeface="+mj-lt"/>
              </a:rPr>
              <a:t/>
            </a:r>
            <a:br>
              <a:rPr lang="fr-FR" sz="2800" dirty="0">
                <a:latin typeface="+mj-lt"/>
              </a:rPr>
            </a:br>
            <a:endParaRPr lang="fr-FR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916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/>
          <a:lstStyle/>
          <a:p>
            <a:r>
              <a:rPr lang="fr-FR" sz="2800" dirty="0" smtClean="0">
                <a:latin typeface="Arial" charset="0"/>
              </a:rPr>
              <a:t>Ethnocentrisme (</a:t>
            </a:r>
            <a:r>
              <a:rPr lang="fr-FR" sz="2800" dirty="0">
                <a:latin typeface="Arial" charset="0"/>
              </a:rPr>
              <a:t>3</a:t>
            </a:r>
            <a:r>
              <a:rPr lang="fr-FR" sz="2800" dirty="0" smtClean="0">
                <a:latin typeface="Arial" charset="0"/>
              </a:rPr>
              <a:t>)</a:t>
            </a:r>
            <a:endParaRPr lang="fr-FR" sz="2800" dirty="0">
              <a:latin typeface="Arial" charset="0"/>
            </a:endParaRP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4500563" y="3363119"/>
            <a:ext cx="172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dirty="0">
                <a:latin typeface="Arial" charset="0"/>
              </a:rPr>
              <a:t>p. 0.637</a:t>
            </a:r>
          </a:p>
        </p:txBody>
      </p:sp>
      <p:pic>
        <p:nvPicPr>
          <p:cNvPr id="116745" name="Picture 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286" y="1783449"/>
            <a:ext cx="4821237" cy="16065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1674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90" y="3992152"/>
            <a:ext cx="4821237" cy="192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4524627" y="5923253"/>
            <a:ext cx="172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dirty="0">
                <a:latin typeface="Arial" charset="0"/>
              </a:rPr>
              <a:t>p. 0.016</a:t>
            </a:r>
          </a:p>
        </p:txBody>
      </p:sp>
      <p:sp>
        <p:nvSpPr>
          <p:cNvPr id="116748" name="Text Box 12"/>
          <p:cNvSpPr txBox="1">
            <a:spLocks noChangeArrowheads="1"/>
          </p:cNvSpPr>
          <p:nvPr/>
        </p:nvSpPr>
        <p:spPr bwMode="auto">
          <a:xfrm>
            <a:off x="6266413" y="2060848"/>
            <a:ext cx="2303462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Si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on ne peut constater </a:t>
            </a: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des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différences significative liée à la nationalité lorsqu’on s’interroge sur l’accès au travail, il n’en va pas de même pour l’accès au logement. Dans ce cas, les personnes de nationalité belge privilégient  significativement plus que les </a:t>
            </a: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autres la famille belge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447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/>
          <a:lstStyle/>
          <a:p>
            <a:r>
              <a:rPr lang="fr-FR" sz="2800" dirty="0" smtClean="0">
                <a:latin typeface="Arial" charset="0"/>
              </a:rPr>
              <a:t>Ethnocentrisme (4)</a:t>
            </a:r>
            <a:endParaRPr lang="fr-FR" sz="2800" dirty="0">
              <a:latin typeface="Arial" charset="0"/>
            </a:endParaRPr>
          </a:p>
        </p:txBody>
      </p:sp>
      <p:sp>
        <p:nvSpPr>
          <p:cNvPr id="1187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79512" y="1773238"/>
            <a:ext cx="8712968" cy="57564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fr-FR" sz="1600" dirty="0">
                <a:latin typeface="Arial" charset="0"/>
              </a:rPr>
              <a:t>	</a:t>
            </a:r>
            <a:r>
              <a:rPr lang="fr-FR" sz="1600" dirty="0">
                <a:latin typeface="+mj-lt"/>
              </a:rPr>
              <a:t>Nous allons maintenant nous centrer sur la modalité « on ne peut pas faire de différence »</a:t>
            </a:r>
          </a:p>
          <a:p>
            <a:pPr>
              <a:buFont typeface="Wingdings" pitchFamily="2" charset="2"/>
              <a:buNone/>
            </a:pPr>
            <a:endParaRPr lang="fr-FR" sz="1600" dirty="0">
              <a:latin typeface="Arial" charset="0"/>
            </a:endParaRPr>
          </a:p>
          <a:p>
            <a:endParaRPr lang="fr-FR" sz="1600" dirty="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fr-FR" sz="1600" dirty="0">
              <a:latin typeface="Arial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" y="2636912"/>
            <a:ext cx="3840163" cy="325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36912"/>
            <a:ext cx="3822700" cy="325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86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/>
          <a:lstStyle/>
          <a:p>
            <a:r>
              <a:rPr lang="fr-FR" sz="2800" dirty="0">
                <a:latin typeface="Arial" charset="0"/>
              </a:rPr>
              <a:t>Ethnocentrisme </a:t>
            </a:r>
            <a:r>
              <a:rPr lang="fr-FR" sz="2800" dirty="0" smtClean="0">
                <a:latin typeface="Arial" charset="0"/>
              </a:rPr>
              <a:t>(5)</a:t>
            </a:r>
            <a:endParaRPr lang="fr-FR" sz="2800" dirty="0">
              <a:latin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052" y="1772816"/>
            <a:ext cx="6042025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18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fr-FR" sz="2800" dirty="0" smtClean="0">
                <a:latin typeface="Arial" pitchFamily="34" charset="0"/>
                <a:cs typeface="Arial" pitchFamily="34" charset="0"/>
              </a:rPr>
              <a:t>Représentations sociales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Tricud – migration &amp; changement</a:t>
            </a:r>
            <a:endParaRPr lang="fr-B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6984775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1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Arial" pitchFamily="34" charset="0"/>
                <a:cs typeface="Arial" pitchFamily="34" charset="0"/>
              </a:rPr>
              <a:t>Représentations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sociales (2)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Tricud – migration &amp; changement</a:t>
            </a:r>
            <a:endParaRPr lang="fr-B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598280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56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Arial" pitchFamily="34" charset="0"/>
                <a:cs typeface="Arial" pitchFamily="34" charset="0"/>
              </a:rPr>
              <a:t>Représentations sociales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(3)</a:t>
            </a:r>
            <a:endParaRPr lang="fr-BE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Tricud – migration &amp; changement</a:t>
            </a:r>
            <a:endParaRPr lang="fr-B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684076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26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Arial" pitchFamily="34" charset="0"/>
                <a:cs typeface="Arial" pitchFamily="34" charset="0"/>
              </a:rPr>
              <a:t>Représentations sociales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(4)</a:t>
            </a:r>
            <a:endParaRPr lang="fr-BE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Tricud – migration &amp; changement</a:t>
            </a:r>
            <a:endParaRPr lang="fr-B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6408711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98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648072"/>
          </a:xfrm>
        </p:spPr>
        <p:txBody>
          <a:bodyPr>
            <a:normAutofit/>
          </a:bodyPr>
          <a:lstStyle/>
          <a:p>
            <a:r>
              <a:rPr lang="fr-FR" sz="2800" dirty="0" smtClean="0"/>
              <a:t>Une enquête britannique …</a:t>
            </a:r>
            <a:endParaRPr lang="fr-FR" sz="28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762" y="1935163"/>
            <a:ext cx="4338454" cy="3976917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Tricud – migration &amp; changement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3474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Contexte général</a:t>
            </a:r>
            <a:endParaRPr lang="fr-FR" sz="28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67544" y="2492896"/>
            <a:ext cx="8064896" cy="3867424"/>
          </a:xfrm>
        </p:spPr>
        <p:txBody>
          <a:bodyPr/>
          <a:lstStyle/>
          <a:p>
            <a:r>
              <a:rPr lang="fr-FR" dirty="0" smtClean="0"/>
              <a:t>Volonté de construire un outil à destination des chercheurs</a:t>
            </a:r>
          </a:p>
          <a:p>
            <a:r>
              <a:rPr lang="fr-FR" dirty="0" smtClean="0"/>
              <a:t>Basé sur l’outil de recherche du réseau </a:t>
            </a:r>
            <a:r>
              <a:rPr lang="fr-FR" dirty="0" err="1" smtClean="0"/>
              <a:t>Quetelet</a:t>
            </a:r>
            <a:r>
              <a:rPr lang="fr-FR" dirty="0" smtClean="0"/>
              <a:t> (CNRS)</a:t>
            </a:r>
          </a:p>
          <a:p>
            <a:endParaRPr lang="fr-FR" dirty="0" smtClean="0"/>
          </a:p>
          <a:p>
            <a:pPr lvl="2"/>
            <a:r>
              <a:rPr lang="fr-FR" sz="2000" dirty="0" smtClean="0"/>
              <a:t>Se focalise sur les questions relatives aux attitudes vis-à-vis des minorités ethniques</a:t>
            </a:r>
          </a:p>
          <a:p>
            <a:pPr lvl="2"/>
            <a:r>
              <a:rPr lang="fr-FR" sz="2000" dirty="0"/>
              <a:t>Porte uniquement sur </a:t>
            </a:r>
            <a:r>
              <a:rPr lang="fr-FR" sz="2000" dirty="0" smtClean="0"/>
              <a:t>les enquêtes réalisées sur le territoire belge</a:t>
            </a:r>
            <a:endParaRPr lang="fr-FR" sz="200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Tricud – migration &amp; changement</a:t>
            </a:r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248921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Données disponibles</a:t>
            </a:r>
            <a:endParaRPr lang="fr-FR" sz="28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67544" y="1988840"/>
            <a:ext cx="8424936" cy="4371480"/>
          </a:xfrm>
        </p:spPr>
        <p:txBody>
          <a:bodyPr/>
          <a:lstStyle/>
          <a:p>
            <a:endParaRPr lang="fr-FR" dirty="0" smtClean="0"/>
          </a:p>
          <a:p>
            <a:r>
              <a:rPr lang="fr-FR" sz="2000" dirty="0" smtClean="0"/>
              <a:t>Liste et présentation méthodologique des enquêtes</a:t>
            </a:r>
          </a:p>
          <a:p>
            <a:r>
              <a:rPr lang="fr-FR" sz="2000" dirty="0" smtClean="0"/>
              <a:t>Liste de l’ensemble des questions se référant au thème</a:t>
            </a:r>
          </a:p>
          <a:p>
            <a:r>
              <a:rPr lang="fr-FR" sz="2000" dirty="0" smtClean="0"/>
              <a:t>Accès au questionnaire dans sa globalité</a:t>
            </a:r>
          </a:p>
          <a:p>
            <a:r>
              <a:rPr lang="fr-FR" sz="2000" dirty="0" smtClean="0"/>
              <a:t>Accès à la base de données des réponses (si libre de droit)</a:t>
            </a:r>
          </a:p>
          <a:p>
            <a:r>
              <a:rPr lang="fr-FR" sz="2000" dirty="0" smtClean="0"/>
              <a:t>Référencement des articles basés sur les enquêtes</a:t>
            </a:r>
          </a:p>
          <a:p>
            <a:r>
              <a:rPr lang="fr-FR" sz="2000" dirty="0" smtClean="0"/>
              <a:t>Bibliographie générale</a:t>
            </a:r>
          </a:p>
          <a:p>
            <a:endParaRPr lang="fr-FR" dirty="0"/>
          </a:p>
          <a:p>
            <a:pPr lvl="2">
              <a:buFont typeface="Symbol"/>
              <a:buChar char="Þ"/>
            </a:pPr>
            <a:r>
              <a:rPr lang="fr-FR" sz="2000" b="1" dirty="0" smtClean="0"/>
              <a:t>Volonté de construire un outil dynamique et évolutif </a:t>
            </a:r>
          </a:p>
          <a:p>
            <a:pPr lvl="2">
              <a:buFont typeface="Symbol"/>
              <a:buChar char="Þ"/>
            </a:pPr>
            <a:r>
              <a:rPr lang="fr-FR" sz="2000" b="1" dirty="0" smtClean="0"/>
              <a:t>Vos propositions d’amélioration sont les bienvenues 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Tricud – migration &amp; changement</a:t>
            </a:r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343272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Modes de recherche disponibles</a:t>
            </a:r>
            <a:endParaRPr lang="fr-FR" sz="28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67544" y="1988840"/>
            <a:ext cx="8424936" cy="2376264"/>
          </a:xfrm>
        </p:spPr>
        <p:txBody>
          <a:bodyPr/>
          <a:lstStyle/>
          <a:p>
            <a:endParaRPr lang="fr-FR" dirty="0" smtClean="0"/>
          </a:p>
          <a:p>
            <a:r>
              <a:rPr lang="fr-FR" sz="2000" dirty="0" smtClean="0"/>
              <a:t>Quatre modes sont disponibles</a:t>
            </a:r>
          </a:p>
          <a:p>
            <a:endParaRPr lang="fr-FR" sz="2000" dirty="0"/>
          </a:p>
          <a:p>
            <a:pPr lvl="2"/>
            <a:r>
              <a:rPr lang="fr-FR" sz="1600" dirty="0" smtClean="0"/>
              <a:t>Recherche par enquête</a:t>
            </a:r>
          </a:p>
          <a:p>
            <a:pPr lvl="2"/>
            <a:r>
              <a:rPr lang="fr-FR" sz="1600" dirty="0" smtClean="0"/>
              <a:t>Recherche par mot clés</a:t>
            </a:r>
          </a:p>
          <a:p>
            <a:pPr lvl="2"/>
            <a:r>
              <a:rPr lang="fr-FR" sz="1600" dirty="0" smtClean="0"/>
              <a:t>Recherche dans le texte</a:t>
            </a:r>
          </a:p>
          <a:p>
            <a:pPr lvl="2"/>
            <a:r>
              <a:rPr lang="fr-FR" sz="1600" dirty="0" smtClean="0"/>
              <a:t>Recherche multicritères</a:t>
            </a:r>
          </a:p>
          <a:p>
            <a:pPr lvl="2"/>
            <a:endParaRPr lang="fr-FR" sz="1600" dirty="0"/>
          </a:p>
          <a:p>
            <a:pPr lvl="2"/>
            <a:endParaRPr lang="fr-FR" sz="1600" dirty="0" smtClean="0"/>
          </a:p>
          <a:p>
            <a:pPr marL="667512" lvl="2" indent="0">
              <a:buNone/>
            </a:pPr>
            <a:endParaRPr lang="fr-FR" sz="1600" dirty="0" smtClean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Tricud – migration &amp; changement</a:t>
            </a:r>
            <a:endParaRPr lang="fr-BE" dirty="0" smtClean="0"/>
          </a:p>
        </p:txBody>
      </p:sp>
      <p:sp>
        <p:nvSpPr>
          <p:cNvPr id="3" name="ZoneTexte 2"/>
          <p:cNvSpPr txBox="1"/>
          <p:nvPr/>
        </p:nvSpPr>
        <p:spPr>
          <a:xfrm>
            <a:off x="539552" y="4941168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Lien vers l’outil:</a:t>
            </a:r>
          </a:p>
          <a:p>
            <a:endParaRPr lang="fr-FR" dirty="0"/>
          </a:p>
          <a:p>
            <a:r>
              <a:rPr lang="fr-FR" dirty="0">
                <a:hlinkClick r:id="rId2"/>
              </a:rPr>
              <a:t>www.bdd.opinionline.be</a:t>
            </a:r>
            <a:r>
              <a:rPr lang="fr-FR" dirty="0" smtClean="0"/>
              <a:t>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924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96920"/>
          </a:xfrm>
        </p:spPr>
        <p:txBody>
          <a:bodyPr>
            <a:normAutofit/>
          </a:bodyPr>
          <a:lstStyle/>
          <a:p>
            <a:pPr algn="ctr"/>
            <a:r>
              <a:rPr lang="fr-FR" sz="6600" dirty="0" smtClean="0"/>
              <a:t>Enquête TRICUD</a:t>
            </a:r>
            <a:endParaRPr lang="fr-FR" sz="66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Tricud – migration &amp; changement</a:t>
            </a:r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167381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Autofit/>
          </a:bodyPr>
          <a:lstStyle/>
          <a:p>
            <a:r>
              <a:rPr lang="fr-BE" sz="4000" dirty="0" smtClean="0"/>
              <a:t>Echantillon et passation</a:t>
            </a:r>
            <a:endParaRPr lang="fr-BE" sz="4000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b="1" dirty="0" smtClean="0">
                <a:latin typeface="+mj-lt"/>
              </a:rPr>
              <a:t>Echantillon</a:t>
            </a:r>
            <a:endParaRPr lang="fr-BE" b="1" dirty="0">
              <a:latin typeface="+mj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fr-BE" b="1" dirty="0" smtClean="0">
                <a:latin typeface="+mj-lt"/>
              </a:rPr>
              <a:t>Passation</a:t>
            </a:r>
            <a:endParaRPr lang="fr-BE" b="1" dirty="0">
              <a:latin typeface="+mj-lt"/>
            </a:endParaRP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002632"/>
          </a:xfrm>
        </p:spPr>
        <p:txBody>
          <a:bodyPr/>
          <a:lstStyle/>
          <a:p>
            <a:r>
              <a:rPr lang="fr-BE" dirty="0" smtClean="0"/>
              <a:t>Echantillon probabiliste tiré à partir de l’annuaire téléphonique</a:t>
            </a:r>
          </a:p>
          <a:p>
            <a:r>
              <a:rPr lang="fr-BE" dirty="0" smtClean="0"/>
              <a:t>Echantillon constitué de Liégeois et de Bruxellois</a:t>
            </a:r>
          </a:p>
          <a:p>
            <a:r>
              <a:rPr lang="fr-BE" dirty="0" smtClean="0"/>
              <a:t>Post-stratification sur le sexe </a:t>
            </a:r>
          </a:p>
          <a:p>
            <a:r>
              <a:rPr lang="fr-BE" dirty="0" smtClean="0"/>
              <a:t>Taux de réponses : 29 %</a:t>
            </a:r>
            <a:endParaRPr lang="fr-BE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2498576"/>
          </a:xfrm>
        </p:spPr>
        <p:txBody>
          <a:bodyPr/>
          <a:lstStyle/>
          <a:p>
            <a:r>
              <a:rPr lang="fr-BE" dirty="0" smtClean="0"/>
              <a:t>Passation téléphonique</a:t>
            </a:r>
          </a:p>
          <a:p>
            <a:r>
              <a:rPr lang="fr-BE" dirty="0" smtClean="0"/>
              <a:t>Passation entre le 1 Mars et le 15 avril 2011</a:t>
            </a:r>
          </a:p>
          <a:p>
            <a:r>
              <a:rPr lang="fr-BE" dirty="0" smtClean="0"/>
              <a:t>3 rappels minimum</a:t>
            </a:r>
          </a:p>
          <a:p>
            <a:r>
              <a:rPr lang="fr-BE" dirty="0" smtClean="0"/>
              <a:t>Vérifications à postériori</a:t>
            </a:r>
            <a:endParaRPr lang="fr-BE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Tricud – migration &amp; changement</a:t>
            </a:r>
            <a:endParaRPr lang="fr-BE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611560" y="5733256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=&gt; Après </a:t>
            </a:r>
            <a:r>
              <a:rPr lang="fr-FR" sz="2000" b="1" dirty="0" err="1">
                <a:solidFill>
                  <a:schemeClr val="bg1">
                    <a:lumMod val="50000"/>
                  </a:schemeClr>
                </a:solidFill>
              </a:rPr>
              <a:t>cleaning</a:t>
            </a:r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, notre échantillon comporte 502 individus </a:t>
            </a:r>
          </a:p>
          <a:p>
            <a:endParaRPr lang="fr-F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351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 build="p"/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Autofit/>
          </a:bodyPr>
          <a:lstStyle/>
          <a:p>
            <a:r>
              <a:rPr lang="fr-FR" sz="4000" dirty="0" smtClean="0"/>
              <a:t>Descriptif de l’échantillon</a:t>
            </a:r>
            <a:endParaRPr lang="fr-FR" sz="400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Tricud – migration &amp; changement</a:t>
            </a:r>
            <a:endParaRPr lang="fr-BE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2198612"/>
            <a:ext cx="3456384" cy="122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61048"/>
            <a:ext cx="3456385" cy="115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64" y="2146225"/>
            <a:ext cx="3352024" cy="127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293" y="3805198"/>
            <a:ext cx="3268282" cy="121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4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Autofit/>
          </a:bodyPr>
          <a:lstStyle/>
          <a:p>
            <a:r>
              <a:rPr lang="fr-FR" sz="2800" dirty="0" smtClean="0"/>
              <a:t>Contacts avec les personnes d’origine étrangère 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Tricud – migration &amp; changement</a:t>
            </a:r>
            <a:endParaRPr lang="fr-B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2816"/>
            <a:ext cx="4392488" cy="394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68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552</Words>
  <Application>Microsoft Office PowerPoint</Application>
  <PresentationFormat>Affichage à l'écran (4:3)</PresentationFormat>
  <Paragraphs>120</Paragraphs>
  <Slides>27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Débit</vt:lpstr>
      <vt:lpstr>Enquête Tricud Les représentations sociales du groupe majoritaire concernant les minorités issues de l’immigration</vt:lpstr>
      <vt:lpstr>Base de questions </vt:lpstr>
      <vt:lpstr>Contexte général</vt:lpstr>
      <vt:lpstr>Données disponibles</vt:lpstr>
      <vt:lpstr>Modes de recherche disponibles</vt:lpstr>
      <vt:lpstr>Enquête TRICUD</vt:lpstr>
      <vt:lpstr>Echantillon et passation</vt:lpstr>
      <vt:lpstr>Descriptif de l’échantillon</vt:lpstr>
      <vt:lpstr>Contacts avec les personnes d’origine étrangère </vt:lpstr>
      <vt:lpstr>Contacts  (2)</vt:lpstr>
      <vt:lpstr>Distance culturelle</vt:lpstr>
      <vt:lpstr>Distance culturelle (3)</vt:lpstr>
      <vt:lpstr>Distance culturelle (2)</vt:lpstr>
      <vt:lpstr>Culture et religions</vt:lpstr>
      <vt:lpstr>Culture et religions (2)</vt:lpstr>
      <vt:lpstr>Culture et religions (3)</vt:lpstr>
      <vt:lpstr>Culture et religions (4)</vt:lpstr>
      <vt:lpstr>Ethnocentrisme</vt:lpstr>
      <vt:lpstr>Ethnocentrisme (2)</vt:lpstr>
      <vt:lpstr>Ethnocentrisme (3)</vt:lpstr>
      <vt:lpstr>Ethnocentrisme (4)</vt:lpstr>
      <vt:lpstr>Ethnocentrisme (5)</vt:lpstr>
      <vt:lpstr>Représentations sociales</vt:lpstr>
      <vt:lpstr>Représentations sociales (2)</vt:lpstr>
      <vt:lpstr>Représentations sociales (3)</vt:lpstr>
      <vt:lpstr>Représentations sociales (4)</vt:lpstr>
      <vt:lpstr>Une enquête britannique …</vt:lpstr>
    </vt:vector>
  </TitlesOfParts>
  <Company>ULg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ISHS</dc:creator>
  <cp:lastModifiedBy>ULg</cp:lastModifiedBy>
  <cp:revision>54</cp:revision>
  <dcterms:created xsi:type="dcterms:W3CDTF">2011-05-24T07:42:35Z</dcterms:created>
  <dcterms:modified xsi:type="dcterms:W3CDTF">2011-07-05T10:59:15Z</dcterms:modified>
</cp:coreProperties>
</file>